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6"/>
  </p:notesMasterIdLst>
  <p:sldIdLst>
    <p:sldId id="256" r:id="rId2"/>
    <p:sldId id="258" r:id="rId3"/>
    <p:sldId id="297" r:id="rId4"/>
    <p:sldId id="308" r:id="rId5"/>
    <p:sldId id="309" r:id="rId6"/>
    <p:sldId id="259" r:id="rId7"/>
    <p:sldId id="260" r:id="rId8"/>
    <p:sldId id="261" r:id="rId9"/>
    <p:sldId id="262" r:id="rId10"/>
    <p:sldId id="315" r:id="rId11"/>
    <p:sldId id="267" r:id="rId12"/>
    <p:sldId id="270" r:id="rId13"/>
    <p:sldId id="271" r:id="rId14"/>
    <p:sldId id="272" r:id="rId15"/>
    <p:sldId id="273" r:id="rId16"/>
    <p:sldId id="274" r:id="rId17"/>
    <p:sldId id="307" r:id="rId18"/>
    <p:sldId id="275" r:id="rId19"/>
    <p:sldId id="276" r:id="rId20"/>
    <p:sldId id="277" r:id="rId21"/>
    <p:sldId id="278" r:id="rId22"/>
    <p:sldId id="279" r:id="rId23"/>
    <p:sldId id="280" r:id="rId24"/>
    <p:sldId id="282" r:id="rId25"/>
    <p:sldId id="283" r:id="rId26"/>
    <p:sldId id="284" r:id="rId27"/>
    <p:sldId id="285" r:id="rId28"/>
    <p:sldId id="286" r:id="rId29"/>
    <p:sldId id="324" r:id="rId30"/>
    <p:sldId id="325" r:id="rId31"/>
    <p:sldId id="310" r:id="rId32"/>
    <p:sldId id="316" r:id="rId33"/>
    <p:sldId id="294" r:id="rId34"/>
    <p:sldId id="288" r:id="rId35"/>
    <p:sldId id="289" r:id="rId36"/>
    <p:sldId id="295" r:id="rId37"/>
    <p:sldId id="296" r:id="rId38"/>
    <p:sldId id="290" r:id="rId39"/>
    <p:sldId id="320" r:id="rId40"/>
    <p:sldId id="321" r:id="rId41"/>
    <p:sldId id="322" r:id="rId42"/>
    <p:sldId id="312" r:id="rId43"/>
    <p:sldId id="292" r:id="rId44"/>
    <p:sldId id="323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D7C75-BB4F-40B2-BBCA-36A7EEC9D86A}" type="datetimeFigureOut">
              <a:rPr lang="ru-RU" smtClean="0"/>
              <a:pPr/>
              <a:t>30.04.2018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ACAD7-75D0-41F8-8110-38571E539F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3341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ACAD7-75D0-41F8-8110-38571E539F43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1496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6AFA88-6171-4816-905A-05C98351DAC5}" type="datetimeFigureOut">
              <a:rPr lang="ru-RU" smtClean="0"/>
              <a:pPr/>
              <a:t>30.04.2018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A467C81-0066-4224-AC4D-4464ED6837F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6AFA88-6171-4816-905A-05C98351DAC5}" type="datetimeFigureOut">
              <a:rPr lang="ru-RU" smtClean="0"/>
              <a:pPr/>
              <a:t>30.04.2018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A467C81-0066-4224-AC4D-4464ED6837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6AFA88-6171-4816-905A-05C98351DAC5}" type="datetimeFigureOut">
              <a:rPr lang="ru-RU" smtClean="0"/>
              <a:pPr/>
              <a:t>30.04.2018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A467C81-0066-4224-AC4D-4464ED6837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6AFA88-6171-4816-905A-05C98351DAC5}" type="datetimeFigureOut">
              <a:rPr lang="ru-RU" smtClean="0"/>
              <a:pPr/>
              <a:t>30.04.2018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A467C81-0066-4224-AC4D-4464ED6837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6AFA88-6171-4816-905A-05C98351DAC5}" type="datetimeFigureOut">
              <a:rPr lang="ru-RU" smtClean="0"/>
              <a:pPr/>
              <a:t>30.04.2018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A467C81-0066-4224-AC4D-4464ED6837F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6AFA88-6171-4816-905A-05C98351DAC5}" type="datetimeFigureOut">
              <a:rPr lang="ru-RU" smtClean="0"/>
              <a:pPr/>
              <a:t>30.04.2018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A467C81-0066-4224-AC4D-4464ED6837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6AFA88-6171-4816-905A-05C98351DAC5}" type="datetimeFigureOut">
              <a:rPr lang="ru-RU" smtClean="0"/>
              <a:pPr/>
              <a:t>30.04.2018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A467C81-0066-4224-AC4D-4464ED6837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6AFA88-6171-4816-905A-05C98351DAC5}" type="datetimeFigureOut">
              <a:rPr lang="ru-RU" smtClean="0"/>
              <a:pPr/>
              <a:t>30.04.2018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A467C81-0066-4224-AC4D-4464ED6837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6AFA88-6171-4816-905A-05C98351DAC5}" type="datetimeFigureOut">
              <a:rPr lang="ru-RU" smtClean="0"/>
              <a:pPr/>
              <a:t>30.04.2018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A467C81-0066-4224-AC4D-4464ED6837F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6AFA88-6171-4816-905A-05C98351DAC5}" type="datetimeFigureOut">
              <a:rPr lang="ru-RU" smtClean="0"/>
              <a:pPr/>
              <a:t>30.04.2018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A467C81-0066-4224-AC4D-4464ED6837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6AFA88-6171-4816-905A-05C98351DAC5}" type="datetimeFigureOut">
              <a:rPr lang="ru-RU" smtClean="0"/>
              <a:pPr/>
              <a:t>30.04.2018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A467C81-0066-4224-AC4D-4464ED6837F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A6AFA88-6171-4816-905A-05C98351DAC5}" type="datetimeFigureOut">
              <a:rPr lang="ru-RU" smtClean="0"/>
              <a:pPr/>
              <a:t>30.04.2018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0A467C81-0066-4224-AC4D-4464ED6837F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&#1054;&#1087;&#1090;&#1080;&#1095;&#1077;&#1089;&#1082;&#1080;&#1077;%20&#1103;&#1074;&#1083;&#1077;&#1085;&#1080;&#1103;.pptx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7" Type="http://schemas.openxmlformats.org/officeDocument/2006/relationships/image" Target="../media/image20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em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&#1074;&#1080;&#1076;&#1077;&#1086;&#1084;&#1072;&#1090;&#1077;&#1088;&#1080;&#1072;&#1083;/&#1084;&#1091;&#1083;&#1100;&#1090;&#1080;&#1084;&#1077;&#1076;&#1080;&#1072;/&#1101;&#1083;&#1077;&#1082;&#1090;&#1088;&#1086;&#1084;&#1072;&#1075;&#1085;&#1080;&#1090;.avi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hp\Desktop\&#1088;&#1077;&#1082;&#1083;&#1072;&#1084;&#1085;&#1099;&#1081;%20&#1074;&#1077;&#1073;&#1080;&#1085;&#1072;&#1088;\&#1084;&#1091;&#1083;&#1100;&#1090;&#1080;&#1084;&#1077;&#1076;&#1080;&#1072;\&#1089;&#1083;&#1072;&#1081;&#1076;%209%20(2).avi" TargetMode="Externa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file:///G:\&#1050;&#1086;&#1085;&#1092;&#1077;&#1088;&#1077;&#1085;&#1094;&#1080;&#1103;%2029.03.17\&#1052;&#1086;&#1085;&#1080;&#1090;&#1086;&#1088;&#1080;&#1085;&#1075;&#1059;&#1059;&#1044;.xlsx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shared.ru/slide/627108/" TargetMode="External"/><Relationship Id="rId7" Type="http://schemas.openxmlformats.org/officeDocument/2006/relationships/hyperlink" Target="http://www.stimul.biz/images/data/gallery_132.jpg" TargetMode="External"/><Relationship Id="rId2" Type="http://schemas.openxmlformats.org/officeDocument/2006/relationships/hyperlink" Target="http://www.myshared.ru/slide/179960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kabruss.blogspot.ru/2015/02/blog-post_98.html" TargetMode="External"/><Relationship Id="rId5" Type="http://schemas.openxmlformats.org/officeDocument/2006/relationships/hyperlink" Target="http://mou13.com/index.php/ru/showing-school/obrazovanie/obrazovatelnye-standarty" TargetMode="External"/><Relationship Id="rId4" Type="http://schemas.openxmlformats.org/officeDocument/2006/relationships/hyperlink" Target="http://mcko.ru/Monitor/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57290" y="2714620"/>
            <a:ext cx="7406640" cy="1472184"/>
          </a:xfrm>
        </p:spPr>
        <p:txBody>
          <a:bodyPr>
            <a:noAutofit/>
          </a:bodyPr>
          <a:lstStyle/>
          <a:p>
            <a:pPr algn="just"/>
            <a:r>
              <a:rPr lang="ru-RU" sz="3600" b="1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Разработка и использование развивающих заданий по физике в соответствии с требованиями ФГОС нового поколения</a:t>
            </a:r>
            <a:endParaRPr lang="ru-RU" sz="3600" b="1" dirty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5429264"/>
            <a:ext cx="4263368" cy="857256"/>
          </a:xfrm>
        </p:spPr>
        <p:txBody>
          <a:bodyPr>
            <a:normAutofit/>
          </a:bodyPr>
          <a:lstStyle/>
          <a:p>
            <a:r>
              <a:rPr lang="ru-RU" sz="1800" dirty="0" err="1" smtClean="0">
                <a:latin typeface="Arial" pitchFamily="34" charset="0"/>
                <a:cs typeface="Arial" pitchFamily="34" charset="0"/>
              </a:rPr>
              <a:t>Смыкова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Ольга Дмитриевна, учитель  физики МОБУ СОШ № 4</a:t>
            </a:r>
            <a:r>
              <a:rPr lang="ru-RU" sz="1800" smtClean="0">
                <a:latin typeface="Arial" pitchFamily="34" charset="0"/>
                <a:cs typeface="Arial" pitchFamily="34" charset="0"/>
              </a:rPr>
              <a:t>, март 2017 г.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1142976" y="4643446"/>
            <a:ext cx="7643866" cy="1323439"/>
          </a:xfrm>
          <a:prstGeom prst="rect">
            <a:avLst/>
          </a:prstGeom>
          <a:ln w="28575">
            <a:solidFill>
              <a:schemeClr val="bg1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Развивается не только самостоятельность, но и память, критическое и образное мышление, умение ориентироваться в ситуации  и выбирать рациональный способ решения.  Кроме того учащиеся способны оценить конечный результат и предположить – от каких параметров зависит найденная физическая величина,  и как повысить точность ее измерения. 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1538" y="0"/>
            <a:ext cx="7643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Лабораторные работы с элементами поиска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F:\фото  дети, кейс опыты\2015-01-19 09-03-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1428736"/>
            <a:ext cx="3429024" cy="2571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7557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214414" y="1000108"/>
            <a:ext cx="7715245" cy="5429250"/>
          </a:xfr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ru-RU" sz="2400" dirty="0" smtClean="0"/>
              <a:t>Просмотр видеоролика с экспериментом.</a:t>
            </a:r>
          </a:p>
          <a:p>
            <a:r>
              <a:rPr lang="ru-RU" sz="2400" dirty="0" smtClean="0"/>
              <a:t>Описание происходящего, объяснение физической ситуации (устно).</a:t>
            </a:r>
          </a:p>
          <a:p>
            <a:r>
              <a:rPr lang="ru-RU" sz="2400" dirty="0" smtClean="0"/>
              <a:t>Определение цели работы, измеряемых и определяемых аналитически параметров.</a:t>
            </a:r>
          </a:p>
          <a:p>
            <a:r>
              <a:rPr lang="ru-RU" sz="2400" dirty="0" smtClean="0"/>
              <a:t>Составление инструкции работы.</a:t>
            </a:r>
          </a:p>
          <a:p>
            <a:r>
              <a:rPr lang="ru-RU" sz="2400" dirty="0" smtClean="0"/>
              <a:t>Формулирование ожидаемого вывода работы, изменение результата при изменении условий проведения опыта.</a:t>
            </a:r>
          </a:p>
          <a:p>
            <a:r>
              <a:rPr lang="ru-RU" sz="2400" dirty="0" smtClean="0"/>
              <a:t>Подбор контролирующих вопросов.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928662" y="214290"/>
            <a:ext cx="7939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Создание инструкции практикума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1000100" y="1214422"/>
            <a:ext cx="7858180" cy="4708981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85800" algn="l"/>
              </a:tabLst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ahoma" pitchFamily="34" charset="0"/>
              </a:rPr>
              <a:t> Определить скорость движения по дороге домой и расстояние </a:t>
            </a:r>
            <a:r>
              <a:rPr lang="ru-RU" sz="2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Tahoma" pitchFamily="34" charset="0"/>
              </a:rPr>
              <a:t>от школы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ahoma" pitchFamily="34" charset="0"/>
              </a:rPr>
              <a:t>до дома.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85800" algn="l"/>
              </a:tabLst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ahoma" pitchFamily="34" charset="0"/>
              </a:rPr>
              <a:t> Опытным путем определить, что плотнее – пластилин или сахар,</a:t>
            </a:r>
            <a:r>
              <a:rPr kumimoji="0" lang="ru-RU" sz="200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ahoma" pitchFamily="34" charset="0"/>
              </a:rPr>
              <a:t> не используя весы.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85800" algn="l"/>
              </a:tabLst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ahoma" pitchFamily="34" charset="0"/>
              </a:rPr>
              <a:t> Придумать способ измерения плотности человека (описать, по возможности определить).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85800" algn="l"/>
              </a:tabLst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ahoma" pitchFamily="34" charset="0"/>
              </a:rPr>
              <a:t> Определить количество теплоты, выделяющееся при сгорании одной спички (береза), коробка спичек.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85800" algn="l"/>
              </a:tabLst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ahoma" pitchFamily="34" charset="0"/>
              </a:rPr>
              <a:t> Определить стоимость электроэнергии, потребляемой при работе электрического устройства ( телевизор, компьютер) за определенное время.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85800" algn="l"/>
              </a:tabLst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ahoma" pitchFamily="34" charset="0"/>
              </a:rPr>
              <a:t> Определить  работу, которую совершает ученик, поднимаясь утром с кровати.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85800" algn="l"/>
              </a:tabLst>
            </a:pPr>
            <a:r>
              <a:rPr kumimoji="0" lang="ru-RU" sz="200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ahoma" pitchFamily="34" charset="0"/>
              </a:rPr>
              <a:t>Определить  собственную мощность  при прыжке в длину или высоту на уроках физкультуры.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A3F15-CC95-4B25-A30B-D8047D0B64E9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071538" y="0"/>
            <a:ext cx="7858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Экспериментальные домашние задания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071538" y="1142984"/>
            <a:ext cx="7929618" cy="5143536"/>
          </a:xfr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Рабочий материал: фото, рисунки, схемы,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гиф-изображения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, видеоролики и др.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Работа в групповом режиме или индивидуально.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Материал для повторения и закрепления или самостоятельного изучения и исследования новой темы  (в том числе ДЗ).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Обязательное документирование и защита.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Самоанализ,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взаимооценка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, комментарии.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Итоговый вывод, рефлексия.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28926" y="285728"/>
            <a:ext cx="5286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Мульти - </a:t>
            </a:r>
            <a:r>
              <a:rPr lang="ru-RU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пазл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17334" y="214290"/>
            <a:ext cx="8426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Мульти – </a:t>
            </a:r>
            <a:r>
              <a:rPr lang="ru-RU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пазл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«Световые явления»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95525" y="1952625"/>
            <a:ext cx="455295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4294967295"/>
          </p:nvPr>
        </p:nvSpPr>
        <p:spPr>
          <a:xfrm>
            <a:off x="1214414" y="1428736"/>
            <a:ext cx="7786742" cy="4286280"/>
          </a:xfr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Каждая группа получает название явления и весь материал.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Материал разделён по смысловым частям, найти общий признак, описать явление.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Определить соответствие схемы хода лучей и реального примера.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Самостоятельный поиск мультимедиа по заданной теме (с условиями).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Иллюстрирование данного текста (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doc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ppt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Составление учебного текстового ресурса по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мультимедийному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материалу.</a:t>
            </a:r>
          </a:p>
          <a:p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Комикс-раскадровка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sz="2800" dirty="0" smtClean="0"/>
          </a:p>
          <a:p>
            <a:endParaRPr lang="ru-RU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2928926" y="285728"/>
            <a:ext cx="3333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Мульти - </a:t>
            </a:r>
            <a:r>
              <a:rPr lang="ru-RU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пазл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9"/>
          <p:cNvGrpSpPr/>
          <p:nvPr/>
        </p:nvGrpSpPr>
        <p:grpSpPr>
          <a:xfrm>
            <a:off x="1285852" y="500042"/>
            <a:ext cx="7079585" cy="6000768"/>
            <a:chOff x="1000100" y="142852"/>
            <a:chExt cx="7119116" cy="6069341"/>
          </a:xfrm>
        </p:grpSpPr>
        <p:pic>
          <p:nvPicPr>
            <p:cNvPr id="11" name="Picture 6" descr="http://myefficiency.ru/wp-content/uploads/2014/07/33-ways-visualize-ideas.jpg"/>
            <p:cNvPicPr>
              <a:picLocks noChangeAspect="1" noChangeArrowheads="1"/>
            </p:cNvPicPr>
            <p:nvPr/>
          </p:nvPicPr>
          <p:blipFill>
            <a:blip r:embed="rId2"/>
            <a:srcRect b="4298"/>
            <a:stretch>
              <a:fillRect/>
            </a:stretch>
          </p:blipFill>
          <p:spPr bwMode="auto">
            <a:xfrm>
              <a:off x="1000100" y="142852"/>
              <a:ext cx="7119116" cy="6069341"/>
            </a:xfrm>
            <a:prstGeom prst="rect">
              <a:avLst/>
            </a:prstGeom>
            <a:noFill/>
          </p:spPr>
        </p:pic>
        <p:sp>
          <p:nvSpPr>
            <p:cNvPr id="12" name="Прямоугольник 11"/>
            <p:cNvSpPr/>
            <p:nvPr/>
          </p:nvSpPr>
          <p:spPr>
            <a:xfrm>
              <a:off x="1928794" y="2214554"/>
              <a:ext cx="5286412" cy="19288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FF2F2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 smtClean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ИНФОРМАЦИЯ + ГРАФИКА </a:t>
              </a:r>
            </a:p>
            <a:p>
              <a:pPr algn="ctr"/>
              <a:r>
                <a:rPr lang="ru-RU" sz="4000" b="1" dirty="0" smtClean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= ИНФОГРАФИКА</a:t>
              </a:r>
              <a:endParaRPr lang="ru-RU" sz="4000" b="1" dirty="0">
                <a:solidFill>
                  <a:srgbClr val="FF66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498080" cy="5623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err="1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Инфографика</a:t>
            </a:r>
            <a:endParaRPr lang="ru-RU" sz="3600" b="1" dirty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373" y="2276872"/>
            <a:ext cx="3576140" cy="44333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2246560"/>
            <a:ext cx="2812402" cy="443334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43608" y="679024"/>
            <a:ext cx="79928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Инфогра́фика</a:t>
            </a:r>
            <a:r>
              <a:rPr lang="ru-RU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— </a:t>
            </a:r>
            <a:r>
              <a:rPr lang="ru-RU" sz="2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</a:t>
            </a:r>
            <a:r>
              <a:rPr lang="ru-RU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графический способ подачи информации, данных и знаний, целью которого является быстро и чётко преподносить сложную информацию. Одна из форм информационного дизайна</a:t>
            </a:r>
            <a:r>
              <a:rPr lang="ru-RU" sz="20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1" name="AutoShape 5" descr="https://mail.yandex.ru/message_part/image.jpg?_uid=25975396&amp;name=image.jpg&amp;hid=1.2&amp;ids=2480000004574619900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6023" name="Picture 7" descr="http://cdn4.img22.ria.ru/images/49728/07/4972807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214290"/>
            <a:ext cx="7453308" cy="6339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C:\Users\hp\Desktop\рекламный вебинар\мультимедиа\Чугунный-шар-ртуть-физика-наука-1400083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9074" y="4000775"/>
            <a:ext cx="3286116" cy="2464587"/>
          </a:xfrm>
          <a:prstGeom prst="rect">
            <a:avLst/>
          </a:prstGeom>
          <a:noFill/>
        </p:spPr>
      </p:pic>
      <p:pic>
        <p:nvPicPr>
          <p:cNvPr id="25602" name="Picture 2" descr="C:\Users\hp\Desktop\рекламный вебинар\мультимедиа\h0VP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9632" y="1897928"/>
            <a:ext cx="4348334" cy="1986947"/>
          </a:xfrm>
          <a:prstGeom prst="rect">
            <a:avLst/>
          </a:prstGeom>
          <a:noFill/>
        </p:spPr>
      </p:pic>
      <p:pic>
        <p:nvPicPr>
          <p:cNvPr id="25605" name="Picture 5" descr="C:\Users\hp\Desktop\рекламный вебинар\мультимедиа\Animated_D-T_fusion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05477" y="1142984"/>
            <a:ext cx="3238523" cy="2428892"/>
          </a:xfrm>
          <a:prstGeom prst="rect">
            <a:avLst/>
          </a:prstGeom>
          <a:noFill/>
        </p:spPr>
      </p:pic>
      <p:pic>
        <p:nvPicPr>
          <p:cNvPr id="25606" name="Picture 6" descr="C:\Users\hp\Desktop\работа\мультимедиа\гиф\444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74" y="4071942"/>
            <a:ext cx="2513773" cy="242889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940348" y="246620"/>
            <a:ext cx="4549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Гиф - изображения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104833" cy="20800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675" y="3947707"/>
            <a:ext cx="1880697" cy="2502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0"/>
            <a:ext cx="749808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ФГОС – это требования…</a:t>
            </a:r>
            <a:endParaRPr lang="ru-RU" sz="3600" b="1" dirty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1142984"/>
            <a:ext cx="8643998" cy="5386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2000" b="1" dirty="0" smtClean="0"/>
              <a:t>… к </a:t>
            </a:r>
            <a:r>
              <a:rPr lang="ru-RU" sz="2000" b="1" dirty="0" smtClean="0">
                <a:solidFill>
                  <a:srgbClr val="FF2F2F"/>
                </a:solidFill>
              </a:rPr>
              <a:t>структуре</a:t>
            </a:r>
            <a:r>
              <a:rPr lang="ru-RU" sz="2000" b="1" dirty="0" smtClean="0"/>
              <a:t> ООП, её </a:t>
            </a:r>
            <a:r>
              <a:rPr lang="ru-RU" sz="2000" b="1" dirty="0" smtClean="0">
                <a:solidFill>
                  <a:srgbClr val="FF2F2F"/>
                </a:solidFill>
              </a:rPr>
              <a:t>реализации</a:t>
            </a:r>
            <a:r>
              <a:rPr lang="ru-RU" sz="2000" b="1" dirty="0" smtClean="0"/>
              <a:t> и к </a:t>
            </a:r>
            <a:r>
              <a:rPr lang="ru-RU" sz="2000" b="1" dirty="0" smtClean="0">
                <a:solidFill>
                  <a:srgbClr val="FF2F2F"/>
                </a:solidFill>
              </a:rPr>
              <a:t>результатам</a:t>
            </a:r>
            <a:r>
              <a:rPr lang="ru-RU" sz="2000" b="1" dirty="0" smtClean="0"/>
              <a:t> освоения.</a:t>
            </a:r>
          </a:p>
          <a:p>
            <a:pPr algn="just">
              <a:buNone/>
            </a:pPr>
            <a:r>
              <a:rPr lang="ru-RU" b="1" dirty="0" smtClean="0"/>
              <a:t> Представлены требования к личностным и </a:t>
            </a:r>
            <a:r>
              <a:rPr lang="ru-RU" b="1" dirty="0" err="1" smtClean="0">
                <a:solidFill>
                  <a:srgbClr val="FF2F2F"/>
                </a:solidFill>
              </a:rPr>
              <a:t>метапредметным</a:t>
            </a:r>
            <a:r>
              <a:rPr lang="ru-RU" b="1" dirty="0" smtClean="0"/>
              <a:t> результатам</a:t>
            </a: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Универсальность </a:t>
            </a:r>
            <a:r>
              <a:rPr lang="ru-RU" b="1" dirty="0" err="1" smtClean="0">
                <a:solidFill>
                  <a:srgbClr val="FF2F2F"/>
                </a:solidFill>
              </a:rPr>
              <a:t>метапредметов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состоит в обучении школьников общим приемам, техникам, схемам, образцам мыслительной работы, которые лежат </a:t>
            </a:r>
            <a:r>
              <a:rPr lang="ru-RU" b="1" dirty="0" smtClean="0">
                <a:solidFill>
                  <a:srgbClr val="FF2F2F"/>
                </a:solidFill>
              </a:rPr>
              <a:t>над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предметами, но в то же время воспроизводятся при работе с любым предметным материалом. </a:t>
            </a:r>
          </a:p>
          <a:p>
            <a:pPr algn="just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Принцип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метапредметности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заключается в акцентировании обучаемых на способах представления и обработки информации при изучении достаточно большого количества учебных дисциплин на основе обобщенных методов, приемов и способов, а также организационных форм деятельности учащихся и преподавателя. </a:t>
            </a:r>
          </a:p>
          <a:p>
            <a:pPr algn="just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Ключевой компетенцией следует считать </a:t>
            </a:r>
            <a:r>
              <a:rPr lang="ru-RU" b="1" dirty="0" smtClean="0">
                <a:solidFill>
                  <a:srgbClr val="FF2F2F"/>
                </a:solidFill>
              </a:rPr>
              <a:t>умение учиться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способность личности к </a:t>
            </a:r>
            <a:r>
              <a:rPr lang="ru-RU" b="1" dirty="0" smtClean="0">
                <a:solidFill>
                  <a:srgbClr val="FF2F2F"/>
                </a:solidFill>
              </a:rPr>
              <a:t>саморазвитию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и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>
                <a:solidFill>
                  <a:srgbClr val="FF2F2F"/>
                </a:solidFill>
              </a:rPr>
              <a:t>самосовершенствованию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путем </a:t>
            </a:r>
            <a:r>
              <a:rPr lang="ru-RU" b="1" dirty="0" smtClean="0">
                <a:solidFill>
                  <a:srgbClr val="FF2F2F"/>
                </a:solidFill>
              </a:rPr>
              <a:t>сознательного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и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>
                <a:solidFill>
                  <a:srgbClr val="FF2F2F"/>
                </a:solidFill>
              </a:rPr>
              <a:t>активного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присвоения нового социального опыта, а не только освоение учащимися конкретных предметных знаний и навыков в рамках отдельных дисциплин.</a:t>
            </a:r>
          </a:p>
          <a:p>
            <a:pPr algn="just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Стандарты второго поколения предусматривают преподавание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метапредметов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как отдельных дисциплин, но уже сегодня мы можем идти на опережение, готовить наших учеников и самих себя  к данной новой системе работы, применяя на своих уроках элементы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метапредметного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подхода.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3" name="Picture 3" descr="C:\Users\hp\Desktop\рекламный вебинар\мультимедиа\anigif_enhanced-buzz-29840-1342213491-8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9843" y="1890414"/>
            <a:ext cx="2760909" cy="2890834"/>
          </a:xfrm>
          <a:prstGeom prst="rect">
            <a:avLst/>
          </a:prstGeom>
          <a:noFill/>
        </p:spPr>
      </p:pic>
      <p:pic>
        <p:nvPicPr>
          <p:cNvPr id="87045" name="Picture 5" descr="C:\Users\hp\Desktop\рекламный вебинар\мультимедиа\приключения-мочалки-в-космосе-космос-гифки-660936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3968" y="2382283"/>
            <a:ext cx="4476748" cy="190709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500298" y="357166"/>
            <a:ext cx="4549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Гиф - изображения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0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Видео: озвучить  ролик</a:t>
            </a:r>
            <a:endParaRPr lang="ru-RU" sz="3600" b="1" dirty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>
            <a:hlinkClick r:id="rId2" action="ppaction://hlinkfile"/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428728" y="1285860"/>
            <a:ext cx="7143800" cy="3929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0"/>
            <a:ext cx="7933588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Видео: назвать явление и объяснить</a:t>
            </a:r>
            <a:endParaRPr lang="ru-RU" sz="3600" b="1" dirty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1428736"/>
            <a:ext cx="5857916" cy="4013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0"/>
            <a:ext cx="6227586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Видео: объяснить происходящее</a:t>
            </a:r>
            <a:endParaRPr lang="ru-RU" sz="3600" b="1" dirty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слайд 9 (2)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843808" y="1844824"/>
            <a:ext cx="5250946" cy="39382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462463" cy="3263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Структурирование учебного материала</a:t>
            </a:r>
            <a:endParaRPr lang="ru-RU" b="1" dirty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6" name="Picture 6" descr="http://brightwallpapers.com.ua/Uploads/28-2-2014/3a5cab03-7957-4e46-b53b-6f022c50702e/thumb2-c50e257b8376765d1f4c7020e15f5a7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9339" y="1614453"/>
            <a:ext cx="7882313" cy="4929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331640" y="4581128"/>
            <a:ext cx="7280058" cy="18884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1.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Работа с материалом.</a:t>
            </a:r>
          </a:p>
          <a:p>
            <a:pPr marL="0" indent="0"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2. Демонстрация фрагмента общей презентации.</a:t>
            </a:r>
          </a:p>
          <a:p>
            <a:pPr marL="0" indent="0"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3. Обсуждение каждого выступления.</a:t>
            </a:r>
          </a:p>
          <a:p>
            <a:pPr marL="0" indent="0"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4. Анализ работы координаторов.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14717" y="210618"/>
            <a:ext cx="65782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Создание учебного ресурса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1879516"/>
            <a:ext cx="4032448" cy="247038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75656" y="1031284"/>
            <a:ext cx="71360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примере создания коллективной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презентации «Строение и эволюция Вселенной» 9 класс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331640" y="1969445"/>
            <a:ext cx="7543794" cy="4531389"/>
          </a:xfr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just"/>
            <a:r>
              <a:rPr lang="ru-RU" sz="2400" dirty="0" smtClean="0">
                <a:latin typeface="Arial" pitchFamily="34" charset="0"/>
                <a:cs typeface="Arial" pitchFamily="34" charset="0"/>
              </a:rPr>
              <a:t>Разбить текст на смысловые части, распределить между учащимися класса; каждому ученику(группе учеников)  приготовить по своей части слайды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мультимедийной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презентации и текст выступления; классу представить полную презентацию на следующем уроке (выступить должен каждый).</a:t>
            </a:r>
          </a:p>
          <a:p>
            <a:pPr algn="just"/>
            <a:r>
              <a:rPr lang="ru-RU" sz="2400" dirty="0" smtClean="0">
                <a:latin typeface="Arial" pitchFamily="34" charset="0"/>
                <a:cs typeface="Arial" pitchFamily="34" charset="0"/>
              </a:rPr>
              <a:t>Дополнительные баллы: видео, дополнительная интересная информация, качественный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мультимедийный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материал.</a:t>
            </a:r>
          </a:p>
          <a:p>
            <a:pPr algn="just"/>
            <a:r>
              <a:rPr lang="ru-RU" sz="2400" dirty="0" smtClean="0">
                <a:latin typeface="Arial" pitchFamily="34" charset="0"/>
                <a:cs typeface="Arial" pitchFamily="34" charset="0"/>
              </a:rPr>
              <a:t>Выбираются  2 – 3 координатора, которые</a:t>
            </a:r>
          </a:p>
          <a:p>
            <a:pPr algn="just"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   распределяют материал, отслеживают выполнение работы и собирают конечную презентацию; они выступают с сообщением о своей организаторской работе.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46327" y="201560"/>
            <a:ext cx="65782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Создание учебного ресурса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9521" cy="1831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0"/>
            <a:ext cx="542641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Работа с таблицами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781" r="1562"/>
          <a:stretch>
            <a:fillRect/>
          </a:stretch>
        </p:blipFill>
        <p:spPr bwMode="auto">
          <a:xfrm>
            <a:off x="-28532" y="1285860"/>
            <a:ext cx="9172532" cy="4809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/>
          <a:srcRect r="1017"/>
          <a:stretch>
            <a:fillRect/>
          </a:stretch>
        </p:blipFill>
        <p:spPr bwMode="auto">
          <a:xfrm>
            <a:off x="1214382" y="888292"/>
            <a:ext cx="7929618" cy="5969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A3F15-CC95-4B25-A30B-D8047D0B64E9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071670" y="0"/>
            <a:ext cx="542641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Работа с таблицами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1" y="1666385"/>
            <a:ext cx="8990149" cy="35456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1934" y="1214422"/>
            <a:ext cx="1441914" cy="13789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861" y="4566470"/>
            <a:ext cx="1371719" cy="10169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332293" y="4577488"/>
            <a:ext cx="1340776" cy="10718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714612" y="142852"/>
            <a:ext cx="46060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Ментальные карты</a:t>
            </a:r>
            <a:endParaRPr lang="ru-RU" sz="3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57290" y="5929330"/>
            <a:ext cx="70723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solidFill>
                  <a:srgbClr val="444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Ментальные карты</a:t>
            </a:r>
            <a:r>
              <a:rPr lang="ru-RU" dirty="0" smtClean="0">
                <a:solidFill>
                  <a:srgbClr val="444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— это техника визуализации мышления.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51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8175" y="954088"/>
            <a:ext cx="5513388" cy="952500"/>
          </a:xfrm>
        </p:spPr>
        <p:txBody>
          <a:bodyPr/>
          <a:lstStyle/>
          <a:p>
            <a:pPr algn="ctr"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Понятие УУД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1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140075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Рисунок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6913" y="1989138"/>
            <a:ext cx="4427537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50825" y="1989138"/>
            <a:ext cx="4197350" cy="3916362"/>
            <a:chOff x="672" y="1421"/>
            <a:chExt cx="2130" cy="1891"/>
          </a:xfrm>
        </p:grpSpPr>
        <p:sp>
          <p:nvSpPr>
            <p:cNvPr id="17" name="AutoShape 3"/>
            <p:cNvSpPr>
              <a:spLocks noChangeArrowheads="1"/>
            </p:cNvSpPr>
            <p:nvPr/>
          </p:nvSpPr>
          <p:spPr bwMode="gray">
            <a:xfrm>
              <a:off x="672" y="1769"/>
              <a:ext cx="2112" cy="1543"/>
            </a:xfrm>
            <a:prstGeom prst="roundRect">
              <a:avLst>
                <a:gd name="adj" fmla="val 10347"/>
              </a:avLst>
            </a:prstGeom>
            <a:gradFill rotWithShape="1">
              <a:gsLst>
                <a:gs pos="0">
                  <a:srgbClr val="CCECFF"/>
                </a:gs>
                <a:gs pos="100000">
                  <a:srgbClr val="CCECFF">
                    <a:gamma/>
                    <a:tint val="0"/>
                    <a:invGamma/>
                  </a:srgbClr>
                </a:gs>
              </a:gsLst>
              <a:lin ang="18900000" scaled="1"/>
            </a:gradFill>
            <a:ln w="50800">
              <a:solidFill>
                <a:srgbClr val="7099E2"/>
              </a:solidFill>
              <a:round/>
              <a:headEnd/>
              <a:tailEnd/>
            </a:ln>
            <a:effectLst>
              <a:outerShdw dist="107763" dir="2700000" algn="ctr" rotWithShape="0">
                <a:srgbClr val="C0C0C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rgbClr val="000000"/>
                </a:solidFill>
                <a:cs typeface="+mn-cs"/>
              </a:endParaRPr>
            </a:p>
          </p:txBody>
        </p:sp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2489" y="1421"/>
              <a:ext cx="313" cy="880"/>
              <a:chOff x="2489" y="1421"/>
              <a:chExt cx="313" cy="880"/>
            </a:xfrm>
          </p:grpSpPr>
          <p:sp>
            <p:nvSpPr>
              <p:cNvPr id="19" name="Freeform 5"/>
              <p:cNvSpPr>
                <a:spLocks/>
              </p:cNvSpPr>
              <p:nvPr/>
            </p:nvSpPr>
            <p:spPr bwMode="gray">
              <a:xfrm>
                <a:off x="2572" y="1421"/>
                <a:ext cx="151" cy="153"/>
              </a:xfrm>
              <a:custGeom>
                <a:avLst/>
                <a:gdLst/>
                <a:ahLst/>
                <a:cxnLst>
                  <a:cxn ang="0">
                    <a:pos x="133" y="0"/>
                  </a:cxn>
                  <a:cxn ang="0">
                    <a:pos x="161" y="3"/>
                  </a:cxn>
                  <a:cxn ang="0">
                    <a:pos x="186" y="12"/>
                  </a:cxn>
                  <a:cxn ang="0">
                    <a:pos x="209" y="25"/>
                  </a:cxn>
                  <a:cxn ang="0">
                    <a:pos x="228" y="42"/>
                  </a:cxn>
                  <a:cxn ang="0">
                    <a:pos x="245" y="64"/>
                  </a:cxn>
                  <a:cxn ang="0">
                    <a:pos x="257" y="88"/>
                  </a:cxn>
                  <a:cxn ang="0">
                    <a:pos x="265" y="116"/>
                  </a:cxn>
                  <a:cxn ang="0">
                    <a:pos x="267" y="146"/>
                  </a:cxn>
                  <a:cxn ang="0">
                    <a:pos x="265" y="175"/>
                  </a:cxn>
                  <a:cxn ang="0">
                    <a:pos x="257" y="203"/>
                  </a:cxn>
                  <a:cxn ang="0">
                    <a:pos x="245" y="227"/>
                  </a:cxn>
                  <a:cxn ang="0">
                    <a:pos x="228" y="249"/>
                  </a:cxn>
                  <a:cxn ang="0">
                    <a:pos x="209" y="267"/>
                  </a:cxn>
                  <a:cxn ang="0">
                    <a:pos x="186" y="281"/>
                  </a:cxn>
                  <a:cxn ang="0">
                    <a:pos x="161" y="289"/>
                  </a:cxn>
                  <a:cxn ang="0">
                    <a:pos x="133" y="292"/>
                  </a:cxn>
                  <a:cxn ang="0">
                    <a:pos x="103" y="288"/>
                  </a:cxn>
                  <a:cxn ang="0">
                    <a:pos x="75" y="277"/>
                  </a:cxn>
                  <a:cxn ang="0">
                    <a:pos x="51" y="260"/>
                  </a:cxn>
                  <a:cxn ang="0">
                    <a:pos x="29" y="237"/>
                  </a:cxn>
                  <a:cxn ang="0">
                    <a:pos x="13" y="210"/>
                  </a:cxn>
                  <a:cxn ang="0">
                    <a:pos x="4" y="178"/>
                  </a:cxn>
                  <a:cxn ang="0">
                    <a:pos x="0" y="146"/>
                  </a:cxn>
                  <a:cxn ang="0">
                    <a:pos x="4" y="113"/>
                  </a:cxn>
                  <a:cxn ang="0">
                    <a:pos x="13" y="81"/>
                  </a:cxn>
                  <a:cxn ang="0">
                    <a:pos x="29" y="54"/>
                  </a:cxn>
                  <a:cxn ang="0">
                    <a:pos x="51" y="32"/>
                  </a:cxn>
                  <a:cxn ang="0">
                    <a:pos x="75" y="14"/>
                  </a:cxn>
                  <a:cxn ang="0">
                    <a:pos x="103" y="3"/>
                  </a:cxn>
                  <a:cxn ang="0">
                    <a:pos x="133" y="0"/>
                  </a:cxn>
                </a:cxnLst>
                <a:rect l="0" t="0" r="r" b="b"/>
                <a:pathLst>
                  <a:path w="267" h="292">
                    <a:moveTo>
                      <a:pt x="133" y="0"/>
                    </a:moveTo>
                    <a:lnTo>
                      <a:pt x="161" y="3"/>
                    </a:lnTo>
                    <a:lnTo>
                      <a:pt x="186" y="12"/>
                    </a:lnTo>
                    <a:lnTo>
                      <a:pt x="209" y="25"/>
                    </a:lnTo>
                    <a:lnTo>
                      <a:pt x="228" y="42"/>
                    </a:lnTo>
                    <a:lnTo>
                      <a:pt x="245" y="64"/>
                    </a:lnTo>
                    <a:lnTo>
                      <a:pt x="257" y="88"/>
                    </a:lnTo>
                    <a:lnTo>
                      <a:pt x="265" y="116"/>
                    </a:lnTo>
                    <a:lnTo>
                      <a:pt x="267" y="146"/>
                    </a:lnTo>
                    <a:lnTo>
                      <a:pt x="265" y="175"/>
                    </a:lnTo>
                    <a:lnTo>
                      <a:pt x="257" y="203"/>
                    </a:lnTo>
                    <a:lnTo>
                      <a:pt x="245" y="227"/>
                    </a:lnTo>
                    <a:lnTo>
                      <a:pt x="228" y="249"/>
                    </a:lnTo>
                    <a:lnTo>
                      <a:pt x="209" y="267"/>
                    </a:lnTo>
                    <a:lnTo>
                      <a:pt x="186" y="281"/>
                    </a:lnTo>
                    <a:lnTo>
                      <a:pt x="161" y="289"/>
                    </a:lnTo>
                    <a:lnTo>
                      <a:pt x="133" y="292"/>
                    </a:lnTo>
                    <a:lnTo>
                      <a:pt x="103" y="288"/>
                    </a:lnTo>
                    <a:lnTo>
                      <a:pt x="75" y="277"/>
                    </a:lnTo>
                    <a:lnTo>
                      <a:pt x="51" y="260"/>
                    </a:lnTo>
                    <a:lnTo>
                      <a:pt x="29" y="237"/>
                    </a:lnTo>
                    <a:lnTo>
                      <a:pt x="13" y="210"/>
                    </a:lnTo>
                    <a:lnTo>
                      <a:pt x="4" y="178"/>
                    </a:lnTo>
                    <a:lnTo>
                      <a:pt x="0" y="146"/>
                    </a:lnTo>
                    <a:lnTo>
                      <a:pt x="4" y="113"/>
                    </a:lnTo>
                    <a:lnTo>
                      <a:pt x="13" y="81"/>
                    </a:lnTo>
                    <a:lnTo>
                      <a:pt x="29" y="54"/>
                    </a:lnTo>
                    <a:lnTo>
                      <a:pt x="51" y="32"/>
                    </a:lnTo>
                    <a:lnTo>
                      <a:pt x="75" y="14"/>
                    </a:lnTo>
                    <a:lnTo>
                      <a:pt x="103" y="3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7099E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dist="91581" dir="3378596" algn="ctr" rotWithShape="0">
                  <a:srgbClr val="C0C0C0">
                    <a:alpha val="50000"/>
                  </a:srgbClr>
                </a:outerShdw>
              </a:effec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0" name="Freeform 6"/>
              <p:cNvSpPr>
                <a:spLocks/>
              </p:cNvSpPr>
              <p:nvPr/>
            </p:nvSpPr>
            <p:spPr bwMode="gray">
              <a:xfrm>
                <a:off x="2489" y="1625"/>
                <a:ext cx="313" cy="676"/>
              </a:xfrm>
              <a:custGeom>
                <a:avLst/>
                <a:gdLst/>
                <a:ahLst/>
                <a:cxnLst>
                  <a:cxn ang="0">
                    <a:pos x="72" y="5"/>
                  </a:cxn>
                  <a:cxn ang="0">
                    <a:pos x="30" y="32"/>
                  </a:cxn>
                  <a:cxn ang="0">
                    <a:pos x="4" y="75"/>
                  </a:cxn>
                  <a:cxn ang="0">
                    <a:pos x="0" y="509"/>
                  </a:cxn>
                  <a:cxn ang="0">
                    <a:pos x="1" y="516"/>
                  </a:cxn>
                  <a:cxn ang="0">
                    <a:pos x="9" y="533"/>
                  </a:cxn>
                  <a:cxn ang="0">
                    <a:pos x="26" y="550"/>
                  </a:cxn>
                  <a:cxn ang="0">
                    <a:pos x="56" y="557"/>
                  </a:cxn>
                  <a:cxn ang="0">
                    <a:pos x="84" y="551"/>
                  </a:cxn>
                  <a:cxn ang="0">
                    <a:pos x="100" y="534"/>
                  </a:cxn>
                  <a:cxn ang="0">
                    <a:pos x="106" y="516"/>
                  </a:cxn>
                  <a:cxn ang="0">
                    <a:pos x="108" y="503"/>
                  </a:cxn>
                  <a:cxn ang="0">
                    <a:pos x="108" y="166"/>
                  </a:cxn>
                  <a:cxn ang="0">
                    <a:pos x="135" y="1066"/>
                  </a:cxn>
                  <a:cxn ang="0">
                    <a:pos x="138" y="1073"/>
                  </a:cxn>
                  <a:cxn ang="0">
                    <a:pos x="151" y="1089"/>
                  </a:cxn>
                  <a:cxn ang="0">
                    <a:pos x="174" y="1105"/>
                  </a:cxn>
                  <a:cxn ang="0">
                    <a:pos x="199" y="1111"/>
                  </a:cxn>
                  <a:cxn ang="0">
                    <a:pos x="227" y="1110"/>
                  </a:cxn>
                  <a:cxn ang="0">
                    <a:pos x="255" y="1097"/>
                  </a:cxn>
                  <a:cxn ang="0">
                    <a:pos x="272" y="1080"/>
                  </a:cxn>
                  <a:cxn ang="0">
                    <a:pos x="278" y="1068"/>
                  </a:cxn>
                  <a:cxn ang="0">
                    <a:pos x="279" y="499"/>
                  </a:cxn>
                  <a:cxn ang="0">
                    <a:pos x="302" y="503"/>
                  </a:cxn>
                  <a:cxn ang="0">
                    <a:pos x="302" y="534"/>
                  </a:cxn>
                  <a:cxn ang="0">
                    <a:pos x="304" y="590"/>
                  </a:cxn>
                  <a:cxn ang="0">
                    <a:pos x="304" y="664"/>
                  </a:cxn>
                  <a:cxn ang="0">
                    <a:pos x="304" y="750"/>
                  </a:cxn>
                  <a:cxn ang="0">
                    <a:pos x="304" y="838"/>
                  </a:cxn>
                  <a:cxn ang="0">
                    <a:pos x="305" y="926"/>
                  </a:cxn>
                  <a:cxn ang="0">
                    <a:pos x="305" y="1004"/>
                  </a:cxn>
                  <a:cxn ang="0">
                    <a:pos x="305" y="1066"/>
                  </a:cxn>
                  <a:cxn ang="0">
                    <a:pos x="306" y="1073"/>
                  </a:cxn>
                  <a:cxn ang="0">
                    <a:pos x="315" y="1088"/>
                  </a:cxn>
                  <a:cxn ang="0">
                    <a:pos x="335" y="1103"/>
                  </a:cxn>
                  <a:cxn ang="0">
                    <a:pos x="372" y="1111"/>
                  </a:cxn>
                  <a:cxn ang="0">
                    <a:pos x="408" y="1103"/>
                  </a:cxn>
                  <a:cxn ang="0">
                    <a:pos x="429" y="1089"/>
                  </a:cxn>
                  <a:cxn ang="0">
                    <a:pos x="437" y="1073"/>
                  </a:cxn>
                  <a:cxn ang="0">
                    <a:pos x="438" y="1067"/>
                  </a:cxn>
                  <a:cxn ang="0">
                    <a:pos x="466" y="166"/>
                  </a:cxn>
                  <a:cxn ang="0">
                    <a:pos x="468" y="503"/>
                  </a:cxn>
                  <a:cxn ang="0">
                    <a:pos x="472" y="517"/>
                  </a:cxn>
                  <a:cxn ang="0">
                    <a:pos x="483" y="537"/>
                  </a:cxn>
                  <a:cxn ang="0">
                    <a:pos x="505" y="551"/>
                  </a:cxn>
                  <a:cxn ang="0">
                    <a:pos x="536" y="551"/>
                  </a:cxn>
                  <a:cxn ang="0">
                    <a:pos x="557" y="537"/>
                  </a:cxn>
                  <a:cxn ang="0">
                    <a:pos x="570" y="517"/>
                  </a:cxn>
                  <a:cxn ang="0">
                    <a:pos x="573" y="508"/>
                  </a:cxn>
                  <a:cxn ang="0">
                    <a:pos x="572" y="68"/>
                  </a:cxn>
                  <a:cxn ang="0">
                    <a:pos x="546" y="28"/>
                  </a:cxn>
                  <a:cxn ang="0">
                    <a:pos x="506" y="4"/>
                  </a:cxn>
                  <a:cxn ang="0">
                    <a:pos x="94" y="0"/>
                  </a:cxn>
                </a:cxnLst>
                <a:rect l="0" t="0" r="r" b="b"/>
                <a:pathLst>
                  <a:path w="573" h="1111">
                    <a:moveTo>
                      <a:pt x="94" y="0"/>
                    </a:moveTo>
                    <a:lnTo>
                      <a:pt x="72" y="5"/>
                    </a:lnTo>
                    <a:lnTo>
                      <a:pt x="50" y="16"/>
                    </a:lnTo>
                    <a:lnTo>
                      <a:pt x="30" y="32"/>
                    </a:lnTo>
                    <a:lnTo>
                      <a:pt x="15" y="53"/>
                    </a:lnTo>
                    <a:lnTo>
                      <a:pt x="4" y="75"/>
                    </a:lnTo>
                    <a:lnTo>
                      <a:pt x="0" y="99"/>
                    </a:lnTo>
                    <a:lnTo>
                      <a:pt x="0" y="509"/>
                    </a:lnTo>
                    <a:lnTo>
                      <a:pt x="0" y="511"/>
                    </a:lnTo>
                    <a:lnTo>
                      <a:pt x="1" y="516"/>
                    </a:lnTo>
                    <a:lnTo>
                      <a:pt x="4" y="525"/>
                    </a:lnTo>
                    <a:lnTo>
                      <a:pt x="9" y="533"/>
                    </a:lnTo>
                    <a:lnTo>
                      <a:pt x="16" y="543"/>
                    </a:lnTo>
                    <a:lnTo>
                      <a:pt x="26" y="550"/>
                    </a:lnTo>
                    <a:lnTo>
                      <a:pt x="39" y="556"/>
                    </a:lnTo>
                    <a:lnTo>
                      <a:pt x="56" y="557"/>
                    </a:lnTo>
                    <a:lnTo>
                      <a:pt x="72" y="556"/>
                    </a:lnTo>
                    <a:lnTo>
                      <a:pt x="84" y="551"/>
                    </a:lnTo>
                    <a:lnTo>
                      <a:pt x="92" y="543"/>
                    </a:lnTo>
                    <a:lnTo>
                      <a:pt x="100" y="534"/>
                    </a:lnTo>
                    <a:lnTo>
                      <a:pt x="103" y="525"/>
                    </a:lnTo>
                    <a:lnTo>
                      <a:pt x="106" y="516"/>
                    </a:lnTo>
                    <a:lnTo>
                      <a:pt x="107" y="508"/>
                    </a:lnTo>
                    <a:lnTo>
                      <a:pt x="108" y="503"/>
                    </a:lnTo>
                    <a:lnTo>
                      <a:pt x="108" y="500"/>
                    </a:lnTo>
                    <a:lnTo>
                      <a:pt x="108" y="166"/>
                    </a:lnTo>
                    <a:lnTo>
                      <a:pt x="134" y="167"/>
                    </a:lnTo>
                    <a:lnTo>
                      <a:pt x="135" y="1066"/>
                    </a:lnTo>
                    <a:lnTo>
                      <a:pt x="136" y="1068"/>
                    </a:lnTo>
                    <a:lnTo>
                      <a:pt x="138" y="1073"/>
                    </a:lnTo>
                    <a:lnTo>
                      <a:pt x="143" y="1080"/>
                    </a:lnTo>
                    <a:lnTo>
                      <a:pt x="151" y="1089"/>
                    </a:lnTo>
                    <a:lnTo>
                      <a:pt x="162" y="1097"/>
                    </a:lnTo>
                    <a:lnTo>
                      <a:pt x="174" y="1105"/>
                    </a:lnTo>
                    <a:lnTo>
                      <a:pt x="189" y="1110"/>
                    </a:lnTo>
                    <a:lnTo>
                      <a:pt x="199" y="1111"/>
                    </a:lnTo>
                    <a:lnTo>
                      <a:pt x="217" y="1111"/>
                    </a:lnTo>
                    <a:lnTo>
                      <a:pt x="227" y="1110"/>
                    </a:lnTo>
                    <a:lnTo>
                      <a:pt x="243" y="1105"/>
                    </a:lnTo>
                    <a:lnTo>
                      <a:pt x="255" y="1097"/>
                    </a:lnTo>
                    <a:lnTo>
                      <a:pt x="265" y="1089"/>
                    </a:lnTo>
                    <a:lnTo>
                      <a:pt x="272" y="1080"/>
                    </a:lnTo>
                    <a:lnTo>
                      <a:pt x="276" y="1073"/>
                    </a:lnTo>
                    <a:lnTo>
                      <a:pt x="278" y="1068"/>
                    </a:lnTo>
                    <a:lnTo>
                      <a:pt x="279" y="1066"/>
                    </a:lnTo>
                    <a:lnTo>
                      <a:pt x="279" y="499"/>
                    </a:lnTo>
                    <a:lnTo>
                      <a:pt x="302" y="499"/>
                    </a:lnTo>
                    <a:lnTo>
                      <a:pt x="302" y="503"/>
                    </a:lnTo>
                    <a:lnTo>
                      <a:pt x="302" y="515"/>
                    </a:lnTo>
                    <a:lnTo>
                      <a:pt x="302" y="534"/>
                    </a:lnTo>
                    <a:lnTo>
                      <a:pt x="302" y="560"/>
                    </a:lnTo>
                    <a:lnTo>
                      <a:pt x="304" y="590"/>
                    </a:lnTo>
                    <a:lnTo>
                      <a:pt x="304" y="626"/>
                    </a:lnTo>
                    <a:lnTo>
                      <a:pt x="304" y="664"/>
                    </a:lnTo>
                    <a:lnTo>
                      <a:pt x="304" y="706"/>
                    </a:lnTo>
                    <a:lnTo>
                      <a:pt x="304" y="750"/>
                    </a:lnTo>
                    <a:lnTo>
                      <a:pt x="304" y="793"/>
                    </a:lnTo>
                    <a:lnTo>
                      <a:pt x="304" y="838"/>
                    </a:lnTo>
                    <a:lnTo>
                      <a:pt x="305" y="882"/>
                    </a:lnTo>
                    <a:lnTo>
                      <a:pt x="305" y="926"/>
                    </a:lnTo>
                    <a:lnTo>
                      <a:pt x="305" y="966"/>
                    </a:lnTo>
                    <a:lnTo>
                      <a:pt x="305" y="1004"/>
                    </a:lnTo>
                    <a:lnTo>
                      <a:pt x="305" y="1037"/>
                    </a:lnTo>
                    <a:lnTo>
                      <a:pt x="305" y="1066"/>
                    </a:lnTo>
                    <a:lnTo>
                      <a:pt x="305" y="1067"/>
                    </a:lnTo>
                    <a:lnTo>
                      <a:pt x="306" y="1073"/>
                    </a:lnTo>
                    <a:lnTo>
                      <a:pt x="310" y="1079"/>
                    </a:lnTo>
                    <a:lnTo>
                      <a:pt x="315" y="1088"/>
                    </a:lnTo>
                    <a:lnTo>
                      <a:pt x="323" y="1096"/>
                    </a:lnTo>
                    <a:lnTo>
                      <a:pt x="335" y="1103"/>
                    </a:lnTo>
                    <a:lnTo>
                      <a:pt x="351" y="1108"/>
                    </a:lnTo>
                    <a:lnTo>
                      <a:pt x="372" y="1111"/>
                    </a:lnTo>
                    <a:lnTo>
                      <a:pt x="392" y="1108"/>
                    </a:lnTo>
                    <a:lnTo>
                      <a:pt x="408" y="1103"/>
                    </a:lnTo>
                    <a:lnTo>
                      <a:pt x="420" y="1096"/>
                    </a:lnTo>
                    <a:lnTo>
                      <a:pt x="429" y="1089"/>
                    </a:lnTo>
                    <a:lnTo>
                      <a:pt x="434" y="1080"/>
                    </a:lnTo>
                    <a:lnTo>
                      <a:pt x="437" y="1073"/>
                    </a:lnTo>
                    <a:lnTo>
                      <a:pt x="438" y="1068"/>
                    </a:lnTo>
                    <a:lnTo>
                      <a:pt x="438" y="1067"/>
                    </a:lnTo>
                    <a:lnTo>
                      <a:pt x="440" y="166"/>
                    </a:lnTo>
                    <a:lnTo>
                      <a:pt x="466" y="166"/>
                    </a:lnTo>
                    <a:lnTo>
                      <a:pt x="466" y="500"/>
                    </a:lnTo>
                    <a:lnTo>
                      <a:pt x="468" y="503"/>
                    </a:lnTo>
                    <a:lnTo>
                      <a:pt x="469" y="509"/>
                    </a:lnTo>
                    <a:lnTo>
                      <a:pt x="472" y="517"/>
                    </a:lnTo>
                    <a:lnTo>
                      <a:pt x="477" y="527"/>
                    </a:lnTo>
                    <a:lnTo>
                      <a:pt x="483" y="537"/>
                    </a:lnTo>
                    <a:lnTo>
                      <a:pt x="493" y="545"/>
                    </a:lnTo>
                    <a:lnTo>
                      <a:pt x="505" y="551"/>
                    </a:lnTo>
                    <a:lnTo>
                      <a:pt x="520" y="554"/>
                    </a:lnTo>
                    <a:lnTo>
                      <a:pt x="536" y="551"/>
                    </a:lnTo>
                    <a:lnTo>
                      <a:pt x="548" y="545"/>
                    </a:lnTo>
                    <a:lnTo>
                      <a:pt x="557" y="537"/>
                    </a:lnTo>
                    <a:lnTo>
                      <a:pt x="563" y="527"/>
                    </a:lnTo>
                    <a:lnTo>
                      <a:pt x="570" y="517"/>
                    </a:lnTo>
                    <a:lnTo>
                      <a:pt x="573" y="510"/>
                    </a:lnTo>
                    <a:lnTo>
                      <a:pt x="573" y="508"/>
                    </a:lnTo>
                    <a:lnTo>
                      <a:pt x="573" y="79"/>
                    </a:lnTo>
                    <a:lnTo>
                      <a:pt x="572" y="68"/>
                    </a:lnTo>
                    <a:lnTo>
                      <a:pt x="561" y="47"/>
                    </a:lnTo>
                    <a:lnTo>
                      <a:pt x="546" y="28"/>
                    </a:lnTo>
                    <a:lnTo>
                      <a:pt x="528" y="14"/>
                    </a:lnTo>
                    <a:lnTo>
                      <a:pt x="506" y="4"/>
                    </a:lnTo>
                    <a:lnTo>
                      <a:pt x="485" y="0"/>
                    </a:lnTo>
                    <a:lnTo>
                      <a:pt x="94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7099E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dist="91581" dir="3378596" algn="ctr" rotWithShape="0">
                  <a:srgbClr val="C0C0C0">
                    <a:alpha val="50000"/>
                  </a:srgbClr>
                </a:outerShdw>
              </a:effec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cs typeface="+mn-cs"/>
                </a:endParaRPr>
              </a:p>
            </p:txBody>
          </p:sp>
        </p:grpSp>
      </p:grpSp>
      <p:sp>
        <p:nvSpPr>
          <p:cNvPr id="21" name="Прямоугольник 20"/>
          <p:cNvSpPr/>
          <p:nvPr/>
        </p:nvSpPr>
        <p:spPr>
          <a:xfrm>
            <a:off x="388938" y="2924175"/>
            <a:ext cx="3435350" cy="22479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b="1" kern="0" dirty="0">
                <a:solidFill>
                  <a:srgbClr val="FF3300"/>
                </a:solidFill>
                <a:cs typeface="+mn-cs"/>
              </a:rPr>
              <a:t>умение учиться</a:t>
            </a:r>
            <a:r>
              <a:rPr lang="ru-RU" altLang="ru-RU" sz="2000" b="1" kern="0" dirty="0">
                <a:solidFill>
                  <a:srgbClr val="000066"/>
                </a:solidFill>
                <a:cs typeface="+mn-cs"/>
              </a:rPr>
              <a:t>,</a:t>
            </a:r>
            <a:r>
              <a:rPr lang="ru-RU" altLang="ru-RU" sz="2000" kern="0" dirty="0">
                <a:solidFill>
                  <a:srgbClr val="000066"/>
                </a:solidFill>
                <a:cs typeface="+mn-cs"/>
              </a:rPr>
              <a:t> </a:t>
            </a:r>
            <a:r>
              <a:rPr lang="ru-RU" altLang="ru-RU" sz="2000" kern="0" dirty="0" err="1">
                <a:solidFill>
                  <a:srgbClr val="000066"/>
                </a:solidFill>
                <a:cs typeface="+mn-cs"/>
              </a:rPr>
              <a:t>т.·е</a:t>
            </a:r>
            <a:r>
              <a:rPr lang="ru-RU" altLang="ru-RU" sz="2000" kern="0" dirty="0">
                <a:solidFill>
                  <a:srgbClr val="000066"/>
                </a:solidFill>
                <a:cs typeface="+mn-cs"/>
              </a:rPr>
              <a:t>. способность субъекта к саморазвитию и самосовершенствованию путём сознательного и активного присвоения нового социального опыта.</a:t>
            </a:r>
            <a:endParaRPr lang="ru-RU" altLang="ru-RU" sz="2000" b="1" kern="0" dirty="0">
              <a:solidFill>
                <a:srgbClr val="000066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" y="1152144"/>
            <a:ext cx="8940274" cy="524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01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22" y="172142"/>
            <a:ext cx="9129711" cy="627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410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03" y="260648"/>
            <a:ext cx="4023957" cy="25734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365" y="3294112"/>
            <a:ext cx="4771628" cy="31078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287535"/>
            <a:ext cx="3380370" cy="25465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65" y="3284984"/>
            <a:ext cx="4126001" cy="309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727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748" y="1285860"/>
            <a:ext cx="8759252" cy="5173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Ментальные карты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06" y="857232"/>
            <a:ext cx="8072494" cy="560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214414" y="0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Ментальные карты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hp\Desktop\мастер класс УУД\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00108"/>
            <a:ext cx="9144000" cy="5288196"/>
          </a:xfrm>
          <a:prstGeom prst="rect">
            <a:avLst/>
          </a:prstGeom>
          <a:noFill/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214414" y="0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Ментальные карты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214414" y="0"/>
            <a:ext cx="749808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Ментальные карты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" name="Picture 1" descr="C:\Users\hp\Desktop\мастер класс УУД\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92" y="2214554"/>
            <a:ext cx="8830844" cy="2428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214414" y="0"/>
            <a:ext cx="749808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Ментальные карты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1" y="1000108"/>
            <a:ext cx="8064000" cy="5329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43050"/>
            <a:ext cx="9144000" cy="4311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214414" y="0"/>
            <a:ext cx="749808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Ментальные карты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340768"/>
            <a:ext cx="9144000" cy="503214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Умение самостоятельно определять цели обучения, ставить и формулировать новые задачи в учебе и познавательной деятельности, развивать мотивы и интересы своей познавательной деятельности. 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Умение самостоятельно планировать пути достижения целей, в том числе альтернативные, осознанно выбирать наиболее эффективные способы решения учебных и познавательных задач. 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Умение соотносить свои действия с планируемыми результатами, осуществлять контроль своей деятельности в процессе достижения результата, определять способы действий в рамках предложенных условий и требований, корректировать свои действия в соответствии с изменяющейся ситуацией. 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Умение оценивать правильность выполнения учебной задачи, собственные возможности ее решения. 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Владение основами самоконтроля, самооценки, принятия решений и осуществления осознанного выбора в учебной и познавательной. </a:t>
            </a: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0" y="0"/>
            <a:ext cx="9144000" cy="10461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1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7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Сформированность</a:t>
            </a: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регулятивных действий</a:t>
            </a:r>
          </a:p>
        </p:txBody>
      </p:sp>
    </p:spTree>
    <p:extLst>
      <p:ext uri="{BB962C8B-B14F-4D97-AF65-F5344CB8AC3E}">
        <p14:creationId xmlns:p14="http://schemas.microsoft.com/office/powerpoint/2010/main" xmlns="" val="371305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651" y="214290"/>
            <a:ext cx="8990349" cy="64293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0" y="0"/>
            <a:ext cx="9144000" cy="10461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1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7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Сформированность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познавательных действий</a:t>
            </a:r>
            <a:endParaRPr lang="ru-RU" sz="3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1628800"/>
            <a:ext cx="7884876" cy="503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Умение определять понятия, создавать обобщения, устанавливать аналогии, классифицировать, самостоятельно выбирать основания и критерии для классификации, устанавливать причинно-следственные связи, строить логическое рассуждение, умозаключение (индуктивное, дедуктивное, по аналогии) и делать выводы. 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Умение создавать, применять и преобразовывать знаки и символы, модели и схемы для решения учебных и познавательных задач.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Смысловое чтение. 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Формирование и развитие экологического мышления, умение применять его в познавательной, коммуникативной, социальной практике и профессиональной ориентации. </a:t>
            </a:r>
            <a:endParaRPr lang="ru-RU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Развитие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мотивации к овладению культурой активного использования словарей и других поисковых систем.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40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0" y="0"/>
            <a:ext cx="9118600" cy="10461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1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7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Сформированность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коммуникативных действий</a:t>
            </a:r>
            <a:endParaRPr lang="ru-RU" sz="3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1412776"/>
            <a:ext cx="7632848" cy="470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Умение организовывать учебное сотрудничество и совместную деятельность с учителем и сверстниками; работать индивидуально и в группе: находить общее решение и разрешать конфликты на основе согласования позиций и учета интересов; формулировать, аргументировать и отстаивать свое мнение. 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Умение осознанно использовать речевые средства в соответствии с задачей коммуникации для выражения своих чувств, мыслей и потребностей для планирования и регуляции своей деятельности; владение устной и письменной речью, монологической контекстной речью. 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Формирование и развитие компетентности в области использования информационно-коммуникационных технологий (далее – ИКТ). </a:t>
            </a: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979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648" y="1500174"/>
            <a:ext cx="9153648" cy="464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28596" y="428604"/>
            <a:ext cx="851662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Результаты </a:t>
            </a:r>
            <a:r>
              <a:rPr lang="ru-RU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сформированности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УУД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Управляющая кнопка: далее 3">
            <a:hlinkClick r:id="rId3" action="ppaction://hlinkfile" highlightClick="1"/>
          </p:cNvPr>
          <p:cNvSpPr/>
          <p:nvPr/>
        </p:nvSpPr>
        <p:spPr>
          <a:xfrm>
            <a:off x="8143900" y="6357958"/>
            <a:ext cx="500066" cy="357190"/>
          </a:xfrm>
          <a:prstGeom prst="actionButtonForwardNex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Источники информации</a:t>
            </a:r>
            <a:endParaRPr lang="ru-RU" sz="3600" b="1" dirty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hlinkClick r:id="rId2"/>
              </a:rPr>
              <a:t>http://www.myshared.ru/slide/179960/</a:t>
            </a:r>
            <a:endParaRPr lang="ru-RU" sz="2400" dirty="0" smtClean="0"/>
          </a:p>
          <a:p>
            <a:r>
              <a:rPr lang="en-US" sz="2400" dirty="0" smtClean="0">
                <a:hlinkClick r:id="rId3"/>
              </a:rPr>
              <a:t>http://www.myshared.ru/slide/627108/</a:t>
            </a:r>
            <a:endParaRPr lang="ru-RU" sz="2400" dirty="0" smtClean="0"/>
          </a:p>
          <a:p>
            <a:r>
              <a:rPr lang="en-US" sz="2400" dirty="0" smtClean="0">
                <a:hlinkClick r:id="rId4"/>
              </a:rPr>
              <a:t>http://mcko.ru/Monitor/</a:t>
            </a:r>
            <a:endParaRPr lang="ru-RU" sz="2400" dirty="0" smtClean="0"/>
          </a:p>
          <a:p>
            <a:r>
              <a:rPr lang="en-US" sz="2400" dirty="0" smtClean="0">
                <a:hlinkClick r:id="rId5"/>
              </a:rPr>
              <a:t>http://mou13.com/index.php/ru/showing-school/obrazovanie/obrazovatelnye-standarty</a:t>
            </a:r>
            <a:endParaRPr lang="ru-RU" sz="2400" dirty="0" smtClean="0"/>
          </a:p>
          <a:p>
            <a:r>
              <a:rPr lang="en-US" sz="2400" dirty="0" smtClean="0">
                <a:hlinkClick r:id="rId6"/>
              </a:rPr>
              <a:t>http://kabruss.blogspot.ru/2015/02/blog-post_98.html</a:t>
            </a:r>
            <a:endParaRPr lang="ru-RU" sz="2400" dirty="0" smtClean="0"/>
          </a:p>
          <a:p>
            <a:r>
              <a:rPr lang="en-US" sz="2400" dirty="0" smtClean="0">
                <a:hlinkClick r:id="rId7"/>
              </a:rPr>
              <a:t>http://www.stimul.biz/images/data/gallery_132.jpg</a:t>
            </a:r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1196752"/>
            <a:ext cx="7560840" cy="5452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 hangingPunct="0">
              <a:spcAft>
                <a:spcPts val="0"/>
              </a:spcAft>
              <a:tabLst>
                <a:tab pos="2969895" algn="ctr"/>
                <a:tab pos="5940425" algn="r"/>
                <a:tab pos="449580" algn="l"/>
              </a:tabLst>
            </a:pPr>
            <a:r>
              <a:rPr lang="ru-RU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1.Личностные </a:t>
            </a: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результаты освоения основной образовательной программы.</a:t>
            </a:r>
          </a:p>
          <a:p>
            <a:pPr indent="450215" algn="just" hangingPunct="0">
              <a:spcAft>
                <a:spcPts val="0"/>
              </a:spcAft>
              <a:tabLst>
                <a:tab pos="2969895" algn="ctr"/>
                <a:tab pos="5940425" algn="r"/>
                <a:tab pos="449580" algn="l"/>
              </a:tabLs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Оценка достижения этой группы планируемых результатов ведется в ходе процедур, допускающих предоставление и использование </a:t>
            </a: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исключительно </a:t>
            </a:r>
            <a:r>
              <a:rPr lang="ru-RU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неперсонифицированной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информации.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2.Метапредметные результаты освоения основной образовательной программы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представлены в соответствии с подгруппами универсальных учебных действий:</a:t>
            </a:r>
          </a:p>
          <a:p>
            <a:pPr marL="542925" indent="428625">
              <a:buFont typeface="Wingdings" panose="05000000000000000000" pitchFamily="2" charset="2"/>
              <a:buChar char="v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регулятивные;</a:t>
            </a:r>
          </a:p>
          <a:p>
            <a:pPr marL="542925" indent="428625">
              <a:buFont typeface="Wingdings" panose="05000000000000000000" pitchFamily="2" charset="2"/>
              <a:buChar char="v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познавательные;</a:t>
            </a:r>
          </a:p>
          <a:p>
            <a:pPr marL="542925" indent="428625">
              <a:buFont typeface="Wingdings" panose="05000000000000000000" pitchFamily="2" charset="2"/>
              <a:buChar char="v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коммуникативные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  <a:hlinkClick r:id="rId2" action="ppaction://hlinksldjump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3.Предметные результаты освоения основной образовательной программы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представлены в соответствии с группами результатов учебных предметов, раскрывают и детализируют их.</a:t>
            </a:r>
          </a:p>
        </p:txBody>
      </p:sp>
      <p:sp>
        <p:nvSpPr>
          <p:cNvPr id="4" name="TextBox 3"/>
          <p:cNvSpPr txBox="1"/>
          <p:nvPr/>
        </p:nvSpPr>
        <p:spPr>
          <a:xfrm flipH="1">
            <a:off x="971600" y="18901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планируемых результатов</a:t>
            </a:r>
            <a:endParaRPr lang="ru-RU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45" y="1000108"/>
            <a:ext cx="9092110" cy="485778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857356" y="214290"/>
            <a:ext cx="6526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Возможности развития УУД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 descr="5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0108"/>
            <a:ext cx="9144000" cy="52278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071538" y="4572008"/>
            <a:ext cx="7929618" cy="2062103"/>
          </a:xfrm>
          <a:prstGeom prst="rect">
            <a:avLst/>
          </a:prstGeom>
          <a:ln w="28575">
            <a:solidFill>
              <a:schemeClr val="bg1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При проведении работ репродуктивного характера учащиеся  пользуются подробными инструкциями,  в которых указаны:  цель работы,  пояснения (теория,  основные  характеристики, формулы и законы),  оборудование и порядок выполнения.  Такие работы необходимы при изучении физики, т.к. содействуют отработке практических умений и навыков. В целом же репродуктивные методы обучения не позволяют в должной мере развивать мышление школьников и навыки поисковой деятельности.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1538" y="0"/>
            <a:ext cx="7643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Лабораторные работы с элементами поиска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46" y="1142984"/>
            <a:ext cx="5072098" cy="34272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647968" cy="1143000"/>
          </a:xfrm>
        </p:spPr>
        <p:txBody>
          <a:bodyPr>
            <a:noAutofit/>
          </a:bodyPr>
          <a:lstStyle/>
          <a:p>
            <a:pPr algn="ctr"/>
            <a:endParaRPr lang="ru-RU" sz="3600" b="1" dirty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071546"/>
            <a:ext cx="4286280" cy="4857784"/>
          </a:xfr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1900" b="1" i="1" dirty="0" smtClean="0">
                <a:latin typeface="Arial" pitchFamily="34" charset="0"/>
                <a:cs typeface="Arial" pitchFamily="34" charset="0"/>
              </a:rPr>
              <a:t>Оборудование: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барометр, </a:t>
            </a:r>
            <a:r>
              <a:rPr lang="ru-RU" sz="1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Измерение массы воздуха в кабинете физики</a:t>
            </a:r>
          </a:p>
          <a:p>
            <a:pPr>
              <a:buNone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термометр, линейка</a:t>
            </a:r>
          </a:p>
          <a:p>
            <a:pPr>
              <a:buNone/>
            </a:pPr>
            <a:r>
              <a:rPr lang="ru-RU" sz="1900" b="1" i="1" dirty="0" smtClean="0">
                <a:latin typeface="Arial" pitchFamily="34" charset="0"/>
                <a:cs typeface="Arial" pitchFamily="34" charset="0"/>
              </a:rPr>
              <a:t>Выполнение работы: </a:t>
            </a:r>
            <a:endParaRPr lang="ru-RU" sz="1900" dirty="0" smtClean="0">
              <a:latin typeface="Arial" pitchFamily="34" charset="0"/>
              <a:cs typeface="Arial" pitchFamily="34" charset="0"/>
            </a:endParaRPr>
          </a:p>
          <a:p>
            <a:pPr marL="457200" lvl="0" indent="-457200">
              <a:buNone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1. Приготовить таблицу для записи результатов измерения:</a:t>
            </a:r>
          </a:p>
          <a:p>
            <a:pPr marL="457200" lvl="0" indent="-457200">
              <a:buAutoNum type="arabicPeriod"/>
            </a:pPr>
            <a:endParaRPr lang="ru-RU" sz="1900" dirty="0" smtClean="0">
              <a:latin typeface="Arial" pitchFamily="34" charset="0"/>
              <a:cs typeface="Arial" pitchFamily="34" charset="0"/>
            </a:endParaRPr>
          </a:p>
          <a:p>
            <a:pPr marL="457200" lvl="0" indent="-457200">
              <a:buAutoNum type="arabicPeriod"/>
            </a:pPr>
            <a:endParaRPr lang="ru-RU" sz="1900" dirty="0" smtClean="0">
              <a:latin typeface="Arial" pitchFamily="34" charset="0"/>
              <a:cs typeface="Arial" pitchFamily="34" charset="0"/>
            </a:endParaRPr>
          </a:p>
          <a:p>
            <a:pPr marL="457200" lvl="0" indent="-457200">
              <a:buAutoNum type="arabicPeriod"/>
            </a:pPr>
            <a:endParaRPr lang="ru-RU" sz="1900" dirty="0" smtClean="0">
              <a:latin typeface="Arial" pitchFamily="34" charset="0"/>
              <a:cs typeface="Arial" pitchFamily="34" charset="0"/>
            </a:endParaRPr>
          </a:p>
          <a:p>
            <a:pPr marL="457200" lvl="0" indent="-457200">
              <a:buAutoNum type="arabicPeriod"/>
            </a:pPr>
            <a:endParaRPr lang="ru-RU" sz="1900" dirty="0" smtClean="0">
              <a:latin typeface="Arial" pitchFamily="34" charset="0"/>
              <a:cs typeface="Arial" pitchFamily="34" charset="0"/>
            </a:endParaRPr>
          </a:p>
          <a:p>
            <a:pPr marL="457200" lvl="0" indent="-457200">
              <a:buAutoNum type="arabicPeriod"/>
            </a:pPr>
            <a:endParaRPr lang="ru-RU" sz="1900" dirty="0" smtClean="0">
              <a:latin typeface="Arial" pitchFamily="34" charset="0"/>
              <a:cs typeface="Arial" pitchFamily="34" charset="0"/>
            </a:endParaRPr>
          </a:p>
          <a:p>
            <a:pPr marL="457200" lvl="0" indent="-457200">
              <a:buNone/>
            </a:pPr>
            <a:r>
              <a:rPr lang="ru-RU" sz="1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2.  Измерить давление воздуха, его температуру; длину, ширину и высоту кабинета  (а, </a:t>
            </a:r>
            <a:r>
              <a:rPr lang="en-US" sz="1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ru-RU" sz="1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и с соответственно). </a:t>
            </a:r>
          </a:p>
          <a:p>
            <a:pPr>
              <a:buNone/>
            </a:pPr>
            <a:endParaRPr lang="ru-RU" sz="2000" dirty="0" smtClean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57158" y="3214686"/>
          <a:ext cx="3929090" cy="14287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857256"/>
                <a:gridCol w="714380"/>
                <a:gridCol w="785818"/>
                <a:gridCol w="785818"/>
                <a:gridCol w="785818"/>
              </a:tblGrid>
              <a:tr h="775381">
                <a:tc>
                  <a:txBody>
                    <a:bodyPr/>
                    <a:lstStyle/>
                    <a:p>
                      <a:pPr marL="228600">
                        <a:spcAft>
                          <a:spcPts val="0"/>
                        </a:spcAft>
                      </a:pPr>
                      <a:r>
                        <a:rPr lang="ru-RU" sz="1600" dirty="0" err="1" smtClean="0"/>
                        <a:t>р</a:t>
                      </a:r>
                      <a:r>
                        <a:rPr lang="ru-RU" sz="1600" dirty="0" smtClean="0"/>
                        <a:t>, Па</a:t>
                      </a:r>
                      <a:endParaRPr lang="ru-RU" sz="1600" dirty="0">
                        <a:latin typeface="Segoe Print" pitchFamily="2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T</a:t>
                      </a:r>
                      <a:r>
                        <a:rPr lang="ru-RU" sz="1600" dirty="0" smtClean="0"/>
                        <a:t>, К</a:t>
                      </a:r>
                      <a:endParaRPr lang="ru-RU" sz="1600" dirty="0">
                        <a:latin typeface="Segoe Print" pitchFamily="2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a</a:t>
                      </a:r>
                      <a:r>
                        <a:rPr lang="ru-RU" sz="1600" dirty="0" smtClean="0"/>
                        <a:t>, м</a:t>
                      </a:r>
                      <a:endParaRPr lang="ru-RU" sz="1600" dirty="0">
                        <a:latin typeface="Segoe Print" pitchFamily="2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b</a:t>
                      </a:r>
                      <a:r>
                        <a:rPr lang="ru-RU" sz="1600" dirty="0" smtClean="0"/>
                        <a:t>, м</a:t>
                      </a:r>
                      <a:endParaRPr lang="ru-RU" sz="1600" dirty="0">
                        <a:latin typeface="Segoe Print" pitchFamily="2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с, м</a:t>
                      </a:r>
                      <a:endParaRPr lang="ru-RU" sz="1600" dirty="0">
                        <a:latin typeface="Segoe Print" pitchFamily="2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53379">
                <a:tc>
                  <a:txBody>
                    <a:bodyPr/>
                    <a:lstStyle/>
                    <a:p>
                      <a:pPr marL="228600">
                        <a:spcAft>
                          <a:spcPts val="0"/>
                        </a:spcAft>
                      </a:pPr>
                      <a:endParaRPr lang="ru-RU" sz="1200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>
                        <a:spcAft>
                          <a:spcPts val="0"/>
                        </a:spcAft>
                      </a:pPr>
                      <a:endParaRPr lang="ru-RU" sz="1200">
                        <a:latin typeface="Arial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>
                        <a:spcAft>
                          <a:spcPts val="0"/>
                        </a:spcAft>
                      </a:pPr>
                      <a:endParaRPr lang="ru-RU" sz="1200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>
                        <a:spcAft>
                          <a:spcPts val="0"/>
                        </a:spcAft>
                      </a:pPr>
                      <a:endParaRPr lang="ru-RU" sz="1200">
                        <a:latin typeface="Arial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>
                        <a:spcAft>
                          <a:spcPts val="0"/>
                        </a:spcAft>
                      </a:pPr>
                      <a:endParaRPr lang="ru-RU" sz="1200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4643438" y="1071546"/>
            <a:ext cx="4286280" cy="4850903"/>
          </a:xfrm>
          <a:prstGeom prst="rect">
            <a:avLst/>
          </a:prstGeom>
          <a:ln w="25400" cap="flat" cmpd="sng" algn="ctr">
            <a:solidFill>
              <a:srgbClr val="0070C0"/>
            </a:solidFill>
            <a:prstDash val="solid"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Записать уравнение состояния идеального газа, определить с его помощью массу воздуха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(М = 29 г/моль).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AutoNum type="arabicPeriod" startAt="4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Определить погрешность измерения массы.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b="1" i="1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Контрольный вопрос: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Соответствует ли измеренный объем кабинета действительному объему воздуха в кабинете?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85984" y="357166"/>
            <a:ext cx="4708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Алгоритм действий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42976" y="1643050"/>
            <a:ext cx="757242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1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В начале занятия печатный текст  работы внимательно изучается учащимися.</a:t>
            </a:r>
          </a:p>
          <a:p>
            <a:pPr algn="just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2. По любому пункту работы учащиеся могут задавать любые вопросы.</a:t>
            </a:r>
          </a:p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3. Каждый вопрос произносится учеником достаточно громко (или учитель сам повторяет вопрос для всех), ответ даётся при активном слушании всех учащихся; повторяющиеся ответы  игнорируются (иначе учитель обрекает себя на бесконечное повторение, а учеников – на нехватку времени для выполнения работы).  </a:t>
            </a:r>
          </a:p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4.В конце обсуждения делаю указания по поводу использования оборудования (если не было вопросов о нем), иногда намекаю основную идею вывода (обычно в младших классах на начальном этапе изучения физики или при  выполнении трудной, неоднозначной или многоуровневой  работе).</a:t>
            </a:r>
          </a:p>
          <a:p>
            <a:pPr algn="just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5. По окончанию обсуждения учащиеся  </a:t>
            </a:r>
            <a:r>
              <a:rPr lang="ru-RU" dirty="0" smtClean="0">
                <a:solidFill>
                  <a:srgbClr val="FF2F2F"/>
                </a:solidFill>
                <a:latin typeface="Arial" pitchFamily="34" charset="0"/>
                <a:cs typeface="Arial" pitchFamily="34" charset="0"/>
              </a:rPr>
              <a:t>не имеют права задавать вопросы 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(исключения -  неполадки оборудования и проблемы оформления). </a:t>
            </a:r>
          </a:p>
          <a:p>
            <a:pPr algn="just"/>
            <a:endParaRPr lang="ru-RU" b="1" dirty="0" smtClean="0"/>
          </a:p>
          <a:p>
            <a:pPr algn="just"/>
            <a:endParaRPr lang="ru-RU" b="1" dirty="0" smtClean="0"/>
          </a:p>
          <a:p>
            <a:pPr algn="just">
              <a:buNone/>
            </a:pPr>
            <a:endParaRPr lang="ru-RU" b="1" dirty="0" smtClean="0"/>
          </a:p>
        </p:txBody>
      </p:sp>
      <p:pic>
        <p:nvPicPr>
          <p:cNvPr id="5" name="Рисунок 4" descr="F:\фото  дети, кейс опыты\2015-03-04 10-26-4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183396" cy="1637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861</TotalTime>
  <Words>1407</Words>
  <Application>Microsoft Office PowerPoint</Application>
  <PresentationFormat>Экран (4:3)</PresentationFormat>
  <Paragraphs>147</Paragraphs>
  <Slides>44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Солнцестояние</vt:lpstr>
      <vt:lpstr>Разработка и использование развивающих заданий по физике в соответствии с требованиями ФГОС нового поколения</vt:lpstr>
      <vt:lpstr>ФГОС – это требования…</vt:lpstr>
      <vt:lpstr>Понятие УУД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Инфографика</vt:lpstr>
      <vt:lpstr>Слайд 18</vt:lpstr>
      <vt:lpstr>Слайд 19</vt:lpstr>
      <vt:lpstr>Слайд 20</vt:lpstr>
      <vt:lpstr>Видео: озвучить  ролик</vt:lpstr>
      <vt:lpstr>Видео: назвать явление и объяснить</vt:lpstr>
      <vt:lpstr>Видео: объяснить происходящее</vt:lpstr>
      <vt:lpstr>Структурирование учебного материала</vt:lpstr>
      <vt:lpstr>Слайд 25</vt:lpstr>
      <vt:lpstr>Слайд 26</vt:lpstr>
      <vt:lpstr>Работа с таблицами</vt:lpstr>
      <vt:lpstr>Работа с таблицами</vt:lpstr>
      <vt:lpstr>Слайд 29</vt:lpstr>
      <vt:lpstr>Слайд 30</vt:lpstr>
      <vt:lpstr>Слайд 31</vt:lpstr>
      <vt:lpstr>Слайд 32</vt:lpstr>
      <vt:lpstr>Слайд 33</vt:lpstr>
      <vt:lpstr>Ментальные карты</vt:lpstr>
      <vt:lpstr>Ментальные карты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Источники информации</vt:lpstr>
      <vt:lpstr>Слайд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Разработка развивающих заданий по физике в соответствиии с требованиями ФГОС нового поколения</dc:title>
  <dc:creator>Директор</dc:creator>
  <cp:lastModifiedBy>user</cp:lastModifiedBy>
  <cp:revision>77</cp:revision>
  <dcterms:created xsi:type="dcterms:W3CDTF">2017-03-27T03:36:06Z</dcterms:created>
  <dcterms:modified xsi:type="dcterms:W3CDTF">2018-04-30T12:35:39Z</dcterms:modified>
</cp:coreProperties>
</file>